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67" r:id="rId5"/>
    <p:sldId id="268" r:id="rId6"/>
    <p:sldId id="258" r:id="rId7"/>
    <p:sldId id="261" r:id="rId8"/>
    <p:sldId id="275" r:id="rId9"/>
    <p:sldId id="262" r:id="rId10"/>
    <p:sldId id="260" r:id="rId11"/>
    <p:sldId id="269" r:id="rId12"/>
    <p:sldId id="270" r:id="rId13"/>
    <p:sldId id="271" r:id="rId14"/>
    <p:sldId id="274" r:id="rId15"/>
    <p:sldId id="278" r:id="rId16"/>
    <p:sldId id="272" r:id="rId17"/>
    <p:sldId id="27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59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03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900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10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75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20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67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97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96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04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9C94-1275-40D3-8538-31504995568A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2B810-573A-41AE-B33B-2073328ED0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31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9668" y="372608"/>
            <a:ext cx="10515600" cy="174881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 di Accoglienza e Integrazione</a:t>
            </a:r>
            <a:r>
              <a:rPr lang="it-IT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0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PROGETTO SAI 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n.1011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Comune di Tito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Categoria Ordinari per complessivi n.26 beneficiari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5" y="2225136"/>
            <a:ext cx="6553566" cy="3672349"/>
          </a:xfrm>
          <a:prstGeom prst="rect">
            <a:avLst/>
          </a:prstGeom>
          <a:effectLst>
            <a:glow rad="101600">
              <a:schemeClr val="accent4">
                <a:lumMod val="60000"/>
                <a:lumOff val="40000"/>
                <a:alpha val="40000"/>
              </a:schemeClr>
            </a:glow>
            <a:softEdge rad="215900"/>
          </a:effectLst>
        </p:spPr>
      </p:pic>
      <p:sp>
        <p:nvSpPr>
          <p:cNvPr id="5" name="CasellaDiTesto 4"/>
          <p:cNvSpPr txBox="1"/>
          <p:nvPr/>
        </p:nvSpPr>
        <p:spPr>
          <a:xfrm>
            <a:off x="4974609" y="6277970"/>
            <a:ext cx="238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Tito, 20 dicembre 2022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12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ena 1 5"/>
          <p:cNvSpPr/>
          <p:nvPr/>
        </p:nvSpPr>
        <p:spPr>
          <a:xfrm>
            <a:off x="2497541" y="928048"/>
            <a:ext cx="7137780" cy="4790363"/>
          </a:xfrm>
          <a:prstGeom prst="verticalScroll">
            <a:avLst/>
          </a:prstGeom>
          <a:blipFill>
            <a:blip r:embed="rId2">
              <a:alphaModFix amt="59000"/>
            </a:blip>
            <a:tile tx="0" ty="0" sx="100000" sy="100000" flip="y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Alcune Peculiarità </a:t>
            </a:r>
          </a:p>
          <a:p>
            <a:pPr algn="ctr"/>
            <a:r>
              <a:rPr lang="it-I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Progetto</a:t>
            </a:r>
          </a:p>
        </p:txBody>
      </p:sp>
    </p:spTree>
    <p:extLst>
      <p:ext uri="{BB962C8B-B14F-4D97-AF65-F5344CB8AC3E}">
        <p14:creationId xmlns:p14="http://schemas.microsoft.com/office/powerpoint/2010/main" val="192051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709684" y="450376"/>
            <a:ext cx="11095631" cy="79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Convenzione con AIESEC International per la realizzazione del </a:t>
            </a:r>
          </a:p>
          <a:p>
            <a:pPr algn="ctr"/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INTEGREAT</a:t>
            </a:r>
            <a:endParaRPr lang="it-IT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69093"/>
            <a:ext cx="5147340" cy="3860504"/>
          </a:xfrm>
          <a:prstGeom prst="rect">
            <a:avLst/>
          </a:prstGeom>
          <a:effectLst>
            <a:glow rad="12700">
              <a:schemeClr val="accent4">
                <a:lumMod val="40000"/>
                <a:lumOff val="60000"/>
                <a:alpha val="40000"/>
              </a:schemeClr>
            </a:glow>
            <a:softEdge rad="241300"/>
          </a:effectLst>
        </p:spPr>
      </p:pic>
      <p:sp>
        <p:nvSpPr>
          <p:cNvPr id="7" name="Rettangolo 6"/>
          <p:cNvSpPr/>
          <p:nvPr/>
        </p:nvSpPr>
        <p:spPr>
          <a:xfrm>
            <a:off x="577754" y="1309983"/>
            <a:ext cx="11147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solidFill>
                  <a:schemeClr val="bg2">
                    <a:lumMod val="50000"/>
                  </a:schemeClr>
                </a:solidFill>
              </a:rPr>
              <a:t>AIESEC è un network globale di giovani under 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</a:rPr>
              <a:t>30 che </a:t>
            </a:r>
            <a:r>
              <a:rPr lang="it-IT" i="1" dirty="0">
                <a:solidFill>
                  <a:schemeClr val="bg2">
                    <a:lumMod val="50000"/>
                  </a:schemeClr>
                </a:solidFill>
              </a:rPr>
              <a:t>offre opportunità di scambi internazionali nei 126 paesi e territori in cui è 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</a:rPr>
              <a:t>presente. </a:t>
            </a:r>
          </a:p>
          <a:p>
            <a:pPr algn="just"/>
            <a:r>
              <a:rPr lang="it-IT" i="1" dirty="0" smtClean="0">
                <a:solidFill>
                  <a:schemeClr val="bg2">
                    <a:lumMod val="50000"/>
                  </a:schemeClr>
                </a:solidFill>
              </a:rPr>
              <a:t>AIESEC </a:t>
            </a:r>
            <a:r>
              <a:rPr lang="it-IT" i="1" dirty="0">
                <a:solidFill>
                  <a:schemeClr val="bg2">
                    <a:lumMod val="50000"/>
                  </a:schemeClr>
                </a:solidFill>
              </a:rPr>
              <a:t>permette ai giovani di formarsi in un contesto internazionale e multiculturale, aperto al confronto tra punti di vista differenti e sensibile alle tematiche di rilievo mondiale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577754" y="2692499"/>
            <a:ext cx="52420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Il Progetto SAI di Tito ha ospitato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n.25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giovani provenienti da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Kenya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, Russia, Perù, Turchia, Portogallo, Germania,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Colombia, Brasile, Ucraina, Paesi, Bassi, Grecia.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La durata dell’esperienza di volontariato per ciascun giovane è di 6 settimane. </a:t>
            </a:r>
          </a:p>
          <a:p>
            <a:pPr algn="just"/>
            <a:endParaRPr lang="it-IT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Significativo l’impatto positivo registrato, sia in rapporto ai beneficiari che alla comunità giovanile di Tito. </a:t>
            </a:r>
          </a:p>
          <a:p>
            <a:pPr algn="just"/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Si ipotizza, di concerto con Forum Giovani di Tito, di sperimentare l’ospitalità dei volontari stranieri presso famiglie con coetanei.</a:t>
            </a:r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3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8650" y="1329233"/>
            <a:ext cx="47529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70C0"/>
                </a:solidFill>
              </a:rPr>
              <a:t>Nel 2018 </a:t>
            </a:r>
            <a:r>
              <a:rPr lang="it-IT" sz="2000" b="1" dirty="0">
                <a:solidFill>
                  <a:srgbClr val="0070C0"/>
                </a:solidFill>
              </a:rPr>
              <a:t>Giuseppe Russo, volontario del servizio civile di Unicef Potenza, ha incontrato i </a:t>
            </a:r>
            <a:r>
              <a:rPr lang="it-IT" sz="2000" b="1" dirty="0" smtClean="0">
                <a:solidFill>
                  <a:srgbClr val="0070C0"/>
                </a:solidFill>
              </a:rPr>
              <a:t>beneficiari delle strutture di accoglienza di Tito e Rionero per raccogliere le loro testimonianze e vissuti.</a:t>
            </a:r>
          </a:p>
          <a:p>
            <a:pPr algn="just"/>
            <a:endParaRPr lang="it-IT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70C0"/>
                </a:solidFill>
              </a:rPr>
              <a:t>Il </a:t>
            </a:r>
            <a:r>
              <a:rPr lang="it-IT" sz="2000" b="1" dirty="0" err="1" smtClean="0">
                <a:solidFill>
                  <a:srgbClr val="0070C0"/>
                </a:solidFill>
              </a:rPr>
              <a:t>docufilm</a:t>
            </a:r>
            <a:r>
              <a:rPr lang="it-IT" sz="2000" b="1" dirty="0" smtClean="0">
                <a:solidFill>
                  <a:srgbClr val="0070C0"/>
                </a:solidFill>
              </a:rPr>
              <a:t> è </a:t>
            </a:r>
            <a:r>
              <a:rPr lang="it-IT" sz="2000" b="1" dirty="0">
                <a:solidFill>
                  <a:srgbClr val="0070C0"/>
                </a:solidFill>
              </a:rPr>
              <a:t>stato visto nel 2019 da oltre un migliaio di alunni e docenti nelle scuole della Basilicata, in centri sociali e culturali, e a Roma in occasione dell’assemblea annuale </a:t>
            </a:r>
            <a:r>
              <a:rPr lang="it-IT" sz="2000" b="1" dirty="0" smtClean="0">
                <a:solidFill>
                  <a:srgbClr val="0070C0"/>
                </a:solidFill>
              </a:rPr>
              <a:t>di Unicef.</a:t>
            </a:r>
            <a:r>
              <a:rPr lang="it-IT" sz="2000" b="1" dirty="0">
                <a:solidFill>
                  <a:srgbClr val="0070C0"/>
                </a:solidFill>
              </a:rPr>
              <a:t>  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algn="just"/>
            <a:endParaRPr lang="it-IT" sz="2000" b="1" dirty="0">
              <a:solidFill>
                <a:srgbClr val="0070C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70C0"/>
                </a:solidFill>
              </a:rPr>
              <a:t>“</a:t>
            </a:r>
            <a:r>
              <a:rPr lang="it-IT" sz="2000" b="1" dirty="0">
                <a:solidFill>
                  <a:srgbClr val="0070C0"/>
                </a:solidFill>
              </a:rPr>
              <a:t>Sottopelle” è oggi un documento di Unicef Italia </a:t>
            </a:r>
            <a:r>
              <a:rPr lang="it-IT" sz="2000" b="1" dirty="0" smtClean="0">
                <a:solidFill>
                  <a:srgbClr val="0070C0"/>
                </a:solidFill>
              </a:rPr>
              <a:t>che </a:t>
            </a:r>
            <a:r>
              <a:rPr lang="it-IT" sz="2000" b="1" dirty="0">
                <a:solidFill>
                  <a:srgbClr val="0070C0"/>
                </a:solidFill>
              </a:rPr>
              <a:t>aiuta a conoscere il dramma degli immigrati, per saper accogliere e “rimanere umani</a:t>
            </a:r>
            <a:r>
              <a:rPr lang="it-IT" sz="2000" b="1" dirty="0" smtClean="0">
                <a:solidFill>
                  <a:srgbClr val="0070C0"/>
                </a:solidFill>
              </a:rPr>
              <a:t>”.</a:t>
            </a:r>
            <a:endParaRPr lang="it-IT" sz="2000" b="1" i="1" dirty="0">
              <a:solidFill>
                <a:srgbClr val="0070C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050878" y="450376"/>
            <a:ext cx="9826388" cy="704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Partecipazione alla realizzazione del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Docufilm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SOTTOPELLE</a:t>
            </a:r>
            <a:endParaRPr lang="it-IT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469944"/>
            <a:ext cx="5694313" cy="433364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418877" y="5934175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b="1" dirty="0">
                <a:solidFill>
                  <a:srgbClr val="2D2926"/>
                </a:solidFill>
                <a:latin typeface="var(--heading-font-family)"/>
              </a:rPr>
              <a:t>“</a:t>
            </a:r>
            <a:r>
              <a:rPr lang="it-IT" b="1" dirty="0" err="1">
                <a:solidFill>
                  <a:srgbClr val="2D2926"/>
                </a:solidFill>
                <a:latin typeface="var(--heading-font-family)"/>
              </a:rPr>
              <a:t>SottoPelle</a:t>
            </a:r>
            <a:r>
              <a:rPr lang="it-IT" b="1" dirty="0">
                <a:solidFill>
                  <a:srgbClr val="2D2926"/>
                </a:solidFill>
                <a:latin typeface="var(--heading-font-family)"/>
              </a:rPr>
              <a:t>” il </a:t>
            </a:r>
            <a:r>
              <a:rPr lang="it-IT" b="1" dirty="0" err="1">
                <a:solidFill>
                  <a:srgbClr val="2D2926"/>
                </a:solidFill>
                <a:latin typeface="var(--heading-font-family)"/>
              </a:rPr>
              <a:t>docufilm</a:t>
            </a:r>
            <a:r>
              <a:rPr lang="it-IT" b="1" dirty="0">
                <a:solidFill>
                  <a:srgbClr val="2D2926"/>
                </a:solidFill>
                <a:latin typeface="var(--heading-font-family)"/>
              </a:rPr>
              <a:t> di Giuseppe Russo</a:t>
            </a:r>
            <a:endParaRPr lang="it-IT" b="1" i="0" dirty="0">
              <a:solidFill>
                <a:srgbClr val="2D2926"/>
              </a:solidFill>
              <a:effectLst/>
              <a:latin typeface="var(--heading-font-family)"/>
            </a:endParaRPr>
          </a:p>
        </p:txBody>
      </p:sp>
    </p:spTree>
    <p:extLst>
      <p:ext uri="{BB962C8B-B14F-4D97-AF65-F5344CB8AC3E}">
        <p14:creationId xmlns:p14="http://schemas.microsoft.com/office/powerpoint/2010/main" val="39563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627797" y="450377"/>
            <a:ext cx="10986448" cy="1359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Partecipazione al Partenariato Nazionale per la realizzazione del Progetto </a:t>
            </a:r>
          </a:p>
          <a:p>
            <a:pPr algn="ctr"/>
            <a:endParaRPr lang="it-IT" sz="1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2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Di.Agr.A.M.M.I</a:t>
            </a:r>
            <a:r>
              <a:rPr lang="it-IT" sz="2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 Legalità al </a:t>
            </a:r>
            <a:r>
              <a:rPr lang="it-IT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centro-sud - </a:t>
            </a:r>
            <a:r>
              <a:rPr lang="it-IT" sz="2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Diritti in Agricoltura attraverso Approcci </a:t>
            </a:r>
            <a:r>
              <a:rPr lang="it-IT" sz="2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Multistakeholders</a:t>
            </a:r>
            <a:r>
              <a:rPr lang="it-IT" sz="2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Multidisciplinari per l'Integrazione e il Lavoro giusto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Rettangolo 2"/>
          <p:cNvSpPr/>
          <p:nvPr/>
        </p:nvSpPr>
        <p:spPr>
          <a:xfrm>
            <a:off x="890091" y="2438437"/>
            <a:ext cx="38819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70C0"/>
                </a:solidFill>
              </a:rPr>
              <a:t>Il progetto, presentato dalla FLAI CGIL nazionale a valere sul Fondo FAMI, ha lo scopo di realizzare azioni di prevenzione e contrasto dello sfruttamento lavorativo in agricoltura.</a:t>
            </a:r>
          </a:p>
          <a:p>
            <a:pPr algn="just"/>
            <a:endParaRPr lang="it-IT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70C0"/>
                </a:solidFill>
              </a:rPr>
              <a:t>Tra le diverse azioni previste, le work </a:t>
            </a:r>
            <a:r>
              <a:rPr lang="it-IT" sz="2000" b="1" dirty="0" err="1" smtClean="0">
                <a:solidFill>
                  <a:srgbClr val="0070C0"/>
                </a:solidFill>
              </a:rPr>
              <a:t>experience</a:t>
            </a:r>
            <a:r>
              <a:rPr lang="it-IT" sz="2000" b="1" dirty="0" smtClean="0">
                <a:solidFill>
                  <a:srgbClr val="0070C0"/>
                </a:solidFill>
              </a:rPr>
              <a:t> presso aziende individuate dalle associazioni datoriali cui partecipano anche beneficiari del SAI di Tito.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21" y="2438437"/>
            <a:ext cx="5352129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709684" y="450376"/>
            <a:ext cx="5529191" cy="122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musicale multi-etnico e Sala di Registrazione</a:t>
            </a:r>
            <a:endParaRPr lang="it-IT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14401" y="2036343"/>
            <a:ext cx="4857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70C0"/>
                </a:solidFill>
              </a:rPr>
              <a:t>Dalla collaborazione quinquennale con l’Associazione ATTIVATI e con l’accompagnamento tecnico-professionale dell’artista napoletano MARIANO CAIANO il progetto, inizialmente di semplice laboratorio musicale, è diventato un vero e proprio percorso di contaminazione culturale.</a:t>
            </a:r>
          </a:p>
          <a:p>
            <a:pPr algn="just"/>
            <a:endParaRPr lang="it-IT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70C0"/>
                </a:solidFill>
              </a:rPr>
              <a:t>Ad oggi sono due i brani registrati, cantati in inglese, francese, portoghese, arabo</a:t>
            </a:r>
            <a:r>
              <a:rPr lang="it-IT" sz="2000" b="1" smtClean="0">
                <a:solidFill>
                  <a:srgbClr val="0070C0"/>
                </a:solidFill>
              </a:rPr>
              <a:t>, eritreo,  </a:t>
            </a:r>
            <a:r>
              <a:rPr lang="it-IT" sz="2000" b="1" dirty="0" smtClean="0">
                <a:solidFill>
                  <a:srgbClr val="0070C0"/>
                </a:solidFill>
              </a:rPr>
              <a:t>italiano, titese.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571006"/>
            <a:ext cx="4229100" cy="553289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endPos="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2453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709684" y="450376"/>
            <a:ext cx="4563817" cy="1132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KALLISSAMA – con le mani e con il cuore</a:t>
            </a:r>
            <a:endParaRPr lang="it-IT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2387" y="3390205"/>
            <a:ext cx="66737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Dalla collaborazione quinquennale con l’Associazione RICREA nasce il progetto </a:t>
            </a:r>
            <a:r>
              <a:rPr lang="it-IT" sz="2400" b="1" dirty="0" err="1" smtClean="0">
                <a:solidFill>
                  <a:schemeClr val="bg2">
                    <a:lumMod val="50000"/>
                  </a:schemeClr>
                </a:solidFill>
              </a:rPr>
              <a:t>Kallissama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, che in lingua africana vuol dire «guarda oltre», per la realizzazione di filati al telaio a mano.</a:t>
            </a:r>
          </a:p>
          <a:p>
            <a:pPr algn="just"/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I manufatti sono stati mostrati per 3 giorni alla Fiera </a:t>
            </a:r>
            <a:r>
              <a:rPr lang="it-IT" sz="2400" b="1" dirty="0" err="1" smtClean="0">
                <a:solidFill>
                  <a:schemeClr val="bg2">
                    <a:lumMod val="50000"/>
                  </a:schemeClr>
                </a:solidFill>
              </a:rPr>
              <a:t>Creattiva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 di Napoli, con grande interesse da parte del pubblico. Il marchio è stato registrato, a proprietà La Mimosa-Ricrea.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37" y="2019865"/>
            <a:ext cx="4598615" cy="124635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54" y="1351130"/>
            <a:ext cx="3916907" cy="5222543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65986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92" y="1360435"/>
            <a:ext cx="6004583" cy="4003055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709684" y="368488"/>
            <a:ext cx="11095631" cy="79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 Capitale per un giorno - 4-5 maggio 2019. </a:t>
            </a:r>
          </a:p>
          <a:p>
            <a:pPr algn="ctr"/>
            <a:r>
              <a:rPr lang="it-IT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«Pensare con i piedi – calcio e cultura»</a:t>
            </a:r>
            <a:endParaRPr lang="it-IT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42" y="1350759"/>
            <a:ext cx="3406184" cy="399672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Rettangolo 7"/>
          <p:cNvSpPr/>
          <p:nvPr/>
        </p:nvSpPr>
        <p:spPr>
          <a:xfrm>
            <a:off x="907577" y="5480204"/>
            <a:ext cx="10508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70C0"/>
                </a:solidFill>
              </a:rPr>
              <a:t>Il progetto, coprodotto dal Comune di Tito con Fondazione Matera Basilicata </a:t>
            </a:r>
            <a:r>
              <a:rPr lang="it-IT" sz="2000" b="1" dirty="0">
                <a:solidFill>
                  <a:srgbClr val="0070C0"/>
                </a:solidFill>
              </a:rPr>
              <a:t>2019, ha coinvolto la struttura SAI per la Tavolata di Comunità insieme con i calciatori delle nazionali scrittori di Italia, Germania, Svezia, Inghilterra.</a:t>
            </a:r>
          </a:p>
        </p:txBody>
      </p:sp>
    </p:spTree>
    <p:extLst>
      <p:ext uri="{BB962C8B-B14F-4D97-AF65-F5344CB8AC3E}">
        <p14:creationId xmlns:p14="http://schemas.microsoft.com/office/powerpoint/2010/main" val="55646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a 1 1"/>
          <p:cNvSpPr/>
          <p:nvPr/>
        </p:nvSpPr>
        <p:spPr>
          <a:xfrm>
            <a:off x="2507066" y="918523"/>
            <a:ext cx="7137780" cy="4790363"/>
          </a:xfrm>
          <a:prstGeom prst="verticalScroll">
            <a:avLst/>
          </a:prstGeom>
          <a:blipFill>
            <a:blip r:embed="rId2">
              <a:alphaModFix amt="59000"/>
            </a:blip>
            <a:tile tx="0" ty="0" sx="100000" sy="100000" flip="y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 il momento </a:t>
            </a:r>
          </a:p>
          <a:p>
            <a:pPr algn="ctr"/>
            <a:r>
              <a:rPr lang="it-I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basta così …….</a:t>
            </a:r>
          </a:p>
          <a:p>
            <a:pPr algn="ctr"/>
            <a:endParaRPr lang="it-IT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parola a </a:t>
            </a:r>
            <a:r>
              <a:rPr lang="it-IT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Kumba</a:t>
            </a:r>
            <a:r>
              <a:rPr lang="it-I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it-I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il resto </a:t>
            </a:r>
          </a:p>
          <a:p>
            <a:pPr algn="ctr"/>
            <a:r>
              <a:rPr lang="it-I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alla cena sociale ….</a:t>
            </a:r>
          </a:p>
        </p:txBody>
      </p:sp>
    </p:spTree>
    <p:extLst>
      <p:ext uri="{BB962C8B-B14F-4D97-AF65-F5344CB8AC3E}">
        <p14:creationId xmlns:p14="http://schemas.microsoft.com/office/powerpoint/2010/main" val="296296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gamena 1 4"/>
          <p:cNvSpPr/>
          <p:nvPr/>
        </p:nvSpPr>
        <p:spPr>
          <a:xfrm>
            <a:off x="2210938" y="750627"/>
            <a:ext cx="7137780" cy="4790363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Report </a:t>
            </a:r>
            <a:r>
              <a:rPr lang="it-I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 in </a:t>
            </a:r>
            <a:r>
              <a:rPr lang="it-IT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pillole </a:t>
            </a:r>
            <a:endParaRPr lang="it-IT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it-IT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Periodo: </a:t>
            </a:r>
            <a:endParaRPr lang="it-IT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dic</a:t>
            </a:r>
            <a:r>
              <a:rPr lang="it-IT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2017 – </a:t>
            </a:r>
            <a:r>
              <a:rPr lang="it-IT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dic</a:t>
            </a:r>
            <a:r>
              <a:rPr lang="it-IT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2022</a:t>
            </a:r>
          </a:p>
        </p:txBody>
      </p:sp>
    </p:spTree>
    <p:extLst>
      <p:ext uri="{BB962C8B-B14F-4D97-AF65-F5344CB8AC3E}">
        <p14:creationId xmlns:p14="http://schemas.microsoft.com/office/powerpoint/2010/main" val="217151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5662" y="554187"/>
            <a:ext cx="9144000" cy="600502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Beneficiari Accolti</a:t>
            </a:r>
            <a:endParaRPr lang="it-IT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94908"/>
              </p:ext>
            </p:extLst>
          </p:nvPr>
        </p:nvGraphicFramePr>
        <p:xfrm>
          <a:off x="832514" y="1357258"/>
          <a:ext cx="10617958" cy="1849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5996"/>
                <a:gridCol w="2779197"/>
                <a:gridCol w="2743568"/>
                <a:gridCol w="2779197"/>
              </a:tblGrid>
              <a:tr h="11053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Nuclei </a:t>
                      </a:r>
                      <a:endParaRPr lang="it-IT" sz="2800" b="1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it-IT" sz="28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familiari</a:t>
                      </a:r>
                      <a:endParaRPr lang="it-IT" sz="28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Nuclei monoparentali</a:t>
                      </a:r>
                      <a:endParaRPr lang="it-IT" sz="28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Donne </a:t>
                      </a:r>
                      <a:endParaRPr lang="it-IT" sz="2800" b="1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it-IT" sz="28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singole</a:t>
                      </a:r>
                      <a:endParaRPr lang="it-IT" sz="28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Uomini </a:t>
                      </a:r>
                      <a:endParaRPr lang="it-IT" sz="2800" b="1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it-IT" sz="28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singoli</a:t>
                      </a:r>
                      <a:endParaRPr lang="it-IT" sz="28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445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it-IT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it-IT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18</a:t>
                      </a:r>
                      <a:endParaRPr lang="it-IT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02267"/>
              </p:ext>
            </p:extLst>
          </p:nvPr>
        </p:nvGraphicFramePr>
        <p:xfrm>
          <a:off x="832514" y="3591351"/>
          <a:ext cx="10617958" cy="2222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7312"/>
                <a:gridCol w="2221867"/>
                <a:gridCol w="2200501"/>
                <a:gridCol w="2221867"/>
                <a:gridCol w="2136411"/>
              </a:tblGrid>
              <a:tr h="5399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Adulti</a:t>
                      </a:r>
                      <a:endParaRPr lang="it-IT" sz="28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Minori</a:t>
                      </a:r>
                      <a:endParaRPr lang="it-IT" sz="28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Totale</a:t>
                      </a:r>
                      <a:endParaRPr lang="it-IT" sz="28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399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it-IT" sz="2800" b="1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endParaRPr lang="it-IT" sz="2800" b="1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it-IT" sz="28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endParaRPr lang="it-IT" sz="28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13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it-IT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42</a:t>
                      </a:r>
                      <a:endParaRPr lang="it-IT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it-IT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  <a:endParaRPr lang="it-IT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84</a:t>
                      </a:r>
                      <a:endParaRPr lang="it-IT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713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57</a:t>
                      </a:r>
                      <a:endParaRPr lang="it-IT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27  </a:t>
                      </a:r>
                      <a:r>
                        <a:rPr lang="it-IT" sz="1800" b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(32%)</a:t>
                      </a:r>
                      <a:endParaRPr lang="it-IT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75147" y="6013407"/>
            <a:ext cx="1193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2">
                    <a:lumMod val="50000"/>
                  </a:schemeClr>
                </a:solidFill>
              </a:rPr>
              <a:t>Il totale dei </a:t>
            </a:r>
            <a:r>
              <a:rPr lang="it-IT" b="1" i="1" dirty="0">
                <a:solidFill>
                  <a:schemeClr val="bg2">
                    <a:lumMod val="50000"/>
                  </a:schemeClr>
                </a:solidFill>
              </a:rPr>
              <a:t>beneficiari in accoglienza</a:t>
            </a:r>
            <a:r>
              <a:rPr lang="it-IT" b="1" i="1" dirty="0" smtClean="0">
                <a:solidFill>
                  <a:schemeClr val="bg2">
                    <a:lumMod val="50000"/>
                  </a:schemeClr>
                </a:solidFill>
              </a:rPr>
              <a:t> in questi 5 anni ha rappresentato l’1,16 % degli abitanti di Tito (pari a 7.249)</a:t>
            </a:r>
            <a:endParaRPr lang="it-IT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4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65495" y="1607260"/>
            <a:ext cx="10515600" cy="4351338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Accoglienza materiale </a:t>
            </a: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Mediazione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linguistica-culturale </a:t>
            </a: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Orientamento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accesso ai servizi del territorio </a:t>
            </a: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Orientamento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accompagnamento all'inserimento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lavorativo</a:t>
            </a: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Orientamento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accompagnamento all'inserimento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abitativo</a:t>
            </a: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Orientamento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accompagnamento all'inserimento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sociale</a:t>
            </a: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Orientamento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accompagnamento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legale</a:t>
            </a: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Tutela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psico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-socio-sanitaria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32263" y="554187"/>
            <a:ext cx="11095630" cy="600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Scopo del Progetto SAI è garantire ai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beneficiari i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 seguenti servizi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30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32263" y="554187"/>
            <a:ext cx="11095630" cy="600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ALCUNI DATI</a:t>
            </a:r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81530"/>
              </p:ext>
            </p:extLst>
          </p:nvPr>
        </p:nvGraphicFramePr>
        <p:xfrm>
          <a:off x="928049" y="1154689"/>
          <a:ext cx="10495126" cy="2869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6885"/>
                <a:gridCol w="3408674"/>
                <a:gridCol w="3139567"/>
              </a:tblGrid>
              <a:tr h="5512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3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Inserimento Scolastico</a:t>
                      </a:r>
                      <a:endParaRPr lang="it-IT" sz="3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390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Bambini </a:t>
                      </a:r>
                      <a:r>
                        <a:rPr lang="it-IT" sz="2000" b="1" u="none" strike="noStrike" dirty="0" smtClean="0">
                          <a:effectLst/>
                        </a:rPr>
                        <a:t>iscritti</a:t>
                      </a:r>
                    </a:p>
                    <a:p>
                      <a:pPr algn="ctr" fontAlgn="ctr"/>
                      <a:r>
                        <a:rPr lang="it-IT" sz="2000" b="1" u="none" strike="noStrike" dirty="0" smtClean="0">
                          <a:effectLst/>
                        </a:rPr>
                        <a:t>alla </a:t>
                      </a:r>
                      <a:r>
                        <a:rPr lang="it-IT" sz="2000" b="1" u="none" strike="noStrike" dirty="0">
                          <a:effectLst/>
                        </a:rPr>
                        <a:t>scuola dell’infanzia</a:t>
                      </a:r>
                      <a:endParaRPr lang="it-IT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Bambini iscritti </a:t>
                      </a:r>
                      <a:endParaRPr lang="it-IT" sz="2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it-IT" sz="2000" b="1" u="none" strike="noStrike" dirty="0" smtClean="0">
                          <a:effectLst/>
                        </a:rPr>
                        <a:t>alla </a:t>
                      </a:r>
                      <a:r>
                        <a:rPr lang="it-IT" sz="2000" b="1" u="none" strike="noStrike" dirty="0">
                          <a:effectLst/>
                        </a:rPr>
                        <a:t>scuola primaria</a:t>
                      </a:r>
                      <a:endParaRPr lang="it-IT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Ragazzi iscritti </a:t>
                      </a:r>
                      <a:endParaRPr lang="it-IT" sz="2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it-IT" sz="2000" b="1" u="none" strike="noStrike" dirty="0" smtClean="0">
                          <a:effectLst/>
                        </a:rPr>
                        <a:t>alla </a:t>
                      </a:r>
                      <a:r>
                        <a:rPr lang="it-IT" sz="2000" b="1" u="none" strike="noStrike" dirty="0">
                          <a:effectLst/>
                        </a:rPr>
                        <a:t>scuola secondaria</a:t>
                      </a:r>
                      <a:endParaRPr lang="it-IT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327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>
                          <a:effectLst/>
                        </a:rPr>
                        <a:t>10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>
                          <a:effectLst/>
                        </a:rPr>
                        <a:t>2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dirty="0">
                          <a:effectLst/>
                        </a:rPr>
                        <a:t>1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887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iscritti nel 2022</a:t>
                      </a:r>
                      <a:endParaRPr lang="it-IT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580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>
                          <a:effectLst/>
                        </a:rPr>
                        <a:t>4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15328"/>
              </p:ext>
            </p:extLst>
          </p:nvPr>
        </p:nvGraphicFramePr>
        <p:xfrm>
          <a:off x="928048" y="4233370"/>
          <a:ext cx="10495127" cy="2258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5127"/>
              </a:tblGrid>
              <a:tr h="5868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Ambito Sanitario</a:t>
                      </a:r>
                      <a:endParaRPr lang="it-IT" sz="3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48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68386">
                <a:tc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it-IT" sz="24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n.11 donne sono state seguite durante la gestazione</a:t>
                      </a:r>
                      <a:endParaRPr lang="it-IT" sz="24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48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48160">
                <a:tc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it-IT" sz="24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n.3 beneficiari sono stati seguiti per situazioni sanitarie molto complesse </a:t>
                      </a:r>
                    </a:p>
                    <a:p>
                      <a:pPr algn="ctr" fontAlgn="ctr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it-IT" sz="24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(per il caso di un bambino si è reso necessario un </a:t>
                      </a:r>
                      <a:r>
                        <a:rPr lang="it-IT" sz="2400" b="0" i="1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pgm</a:t>
                      </a:r>
                      <a:r>
                        <a:rPr lang="it-IT" sz="24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congiunto con altro SAI della rete nazionale per garantire il lungo ricovero c/o Ospedale </a:t>
                      </a:r>
                      <a:r>
                        <a:rPr lang="it-IT" sz="2400" b="0" i="1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Bambin</a:t>
                      </a:r>
                      <a:r>
                        <a:rPr lang="it-IT" sz="24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Gesù di Roma)</a:t>
                      </a:r>
                      <a:endParaRPr lang="it-IT" sz="24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48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564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547437"/>
              </p:ext>
            </p:extLst>
          </p:nvPr>
        </p:nvGraphicFramePr>
        <p:xfrm>
          <a:off x="928049" y="4421967"/>
          <a:ext cx="10317706" cy="1697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7706"/>
              </a:tblGrid>
              <a:tr h="682295"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Matrimoni</a:t>
                      </a:r>
                      <a:endParaRPr lang="it-IT" sz="3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4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10153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effectLst/>
                        </a:rPr>
                        <a:t>sono stati festeggiati n.2 matrimoni con rito civile e religioso</a:t>
                      </a:r>
                      <a:endParaRPr lang="it-IT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4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74352"/>
              </p:ext>
            </p:extLst>
          </p:nvPr>
        </p:nvGraphicFramePr>
        <p:xfrm>
          <a:off x="928049" y="879322"/>
          <a:ext cx="10317706" cy="3023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7706"/>
              </a:tblGrid>
              <a:tr h="972919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Ricongiungimenti Familiari</a:t>
                      </a:r>
                      <a:endParaRPr lang="it-IT" sz="3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</a:tr>
              <a:tr h="1025509">
                <a:tc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it-IT" sz="3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n.7 ricongiungimenti familiari effettuati</a:t>
                      </a:r>
                      <a:endParaRPr lang="it-IT" sz="3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</a:tr>
              <a:tr h="1025509">
                <a:tc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it-IT" sz="3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n.2 ricongiungimenti familiari in corso</a:t>
                      </a:r>
                      <a:endParaRPr lang="it-IT" sz="3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16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51429"/>
              </p:ext>
            </p:extLst>
          </p:nvPr>
        </p:nvGraphicFramePr>
        <p:xfrm>
          <a:off x="1122054" y="873458"/>
          <a:ext cx="10096406" cy="5076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6406"/>
              </a:tblGrid>
              <a:tr h="10571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Pgm</a:t>
                      </a:r>
                      <a:r>
                        <a:rPr lang="it-IT" sz="3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di Inserimento Lavorativo</a:t>
                      </a:r>
                      <a:endParaRPr lang="it-IT" sz="3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rgbClr val="FFFF00"/>
                        </a:gs>
                        <a:gs pos="68000">
                          <a:schemeClr val="accent4">
                            <a:lumMod val="89000"/>
                          </a:schemeClr>
                        </a:gs>
                        <a:gs pos="69000">
                          <a:schemeClr val="accent4">
                            <a:lumMod val="75000"/>
                          </a:schemeClr>
                        </a:gs>
                        <a:gs pos="97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5758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>
                          <a:effectLst/>
                        </a:rPr>
                        <a:t>n.22 tirocini formativi svolti presso aziende del territorio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rgbClr val="FFFF00"/>
                        </a:gs>
                        <a:gs pos="68000">
                          <a:schemeClr val="accent4">
                            <a:lumMod val="89000"/>
                          </a:schemeClr>
                        </a:gs>
                        <a:gs pos="69000">
                          <a:schemeClr val="accent4">
                            <a:lumMod val="75000"/>
                          </a:schemeClr>
                        </a:gs>
                        <a:gs pos="97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4439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dirty="0">
                          <a:effectLst/>
                        </a:rPr>
                        <a:t>n.13 inserimenti lavorativi </a:t>
                      </a:r>
                      <a:r>
                        <a:rPr lang="it-IT" sz="2400" b="1" u="none" strike="noStrike" dirty="0" smtClean="0">
                          <a:effectLst/>
                        </a:rPr>
                        <a:t>effettuati</a:t>
                      </a:r>
                    </a:p>
                    <a:p>
                      <a:pPr algn="ctr" fontAlgn="ctr"/>
                      <a:endParaRPr lang="it-IT" sz="2400" b="0" i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it-IT" sz="2400" b="0" i="1" u="none" strike="noStrike" dirty="0" smtClean="0">
                          <a:effectLst/>
                        </a:rPr>
                        <a:t>(</a:t>
                      </a:r>
                      <a:r>
                        <a:rPr lang="it-IT" sz="2400" b="0" i="1" u="none" strike="noStrike" dirty="0">
                          <a:effectLst/>
                        </a:rPr>
                        <a:t>contratti di lavoro in ambiti: ristorazione, impresa di carpenteria, impresa specializzata realizzazione impianti di depurazione, azienda agricola, ecc..)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rgbClr val="FFFF00"/>
                        </a:gs>
                        <a:gs pos="68000">
                          <a:schemeClr val="accent4">
                            <a:lumMod val="89000"/>
                          </a:schemeClr>
                        </a:gs>
                        <a:gs pos="69000">
                          <a:schemeClr val="accent4">
                            <a:lumMod val="75000"/>
                          </a:schemeClr>
                        </a:gs>
                        <a:gs pos="97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88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15" y="4320059"/>
            <a:ext cx="3625779" cy="22895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491323"/>
            <a:ext cx="3254960" cy="36922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5" y="491322"/>
            <a:ext cx="3024565" cy="36922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26" y="2337451"/>
            <a:ext cx="4285397" cy="425456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7" name="Rettangolo 6"/>
          <p:cNvSpPr/>
          <p:nvPr/>
        </p:nvSpPr>
        <p:spPr>
          <a:xfrm>
            <a:off x="7619013" y="491322"/>
            <a:ext cx="3622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Inserimento 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Lavorativo</a:t>
            </a:r>
          </a:p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Alcune immagini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4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04583"/>
              </p:ext>
            </p:extLst>
          </p:nvPr>
        </p:nvGraphicFramePr>
        <p:xfrm>
          <a:off x="1146412" y="914401"/>
          <a:ext cx="9962866" cy="5131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62866"/>
              </a:tblGrid>
              <a:tr h="6959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Pgm</a:t>
                      </a:r>
                      <a:r>
                        <a:rPr lang="it-IT" sz="3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di Inserimento Abitativo</a:t>
                      </a:r>
                      <a:endParaRPr lang="it-IT" sz="3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0909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>
                          <a:effectLst/>
                        </a:rPr>
                        <a:t>n.12 inserimenti abitativi effettuati, di cui n.1 assegnazione di casa popolare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9184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Distribuzione territoriale dei </a:t>
                      </a:r>
                      <a:r>
                        <a:rPr lang="it-IT" sz="2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beneficiari </a:t>
                      </a:r>
                      <a:r>
                        <a:rPr lang="it-IT" sz="28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sono </a:t>
                      </a:r>
                      <a:r>
                        <a:rPr lang="it-IT" sz="2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rimasti in </a:t>
                      </a:r>
                      <a:r>
                        <a:rPr lang="it-IT" sz="28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Basilicata</a:t>
                      </a:r>
                      <a:endParaRPr lang="it-IT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087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1" u="none" strike="noStrike" dirty="0">
                          <a:effectLst/>
                        </a:rPr>
                        <a:t>Tito: n.4 nuclei familiari, n.2 uomini, n.2 donne;</a:t>
                      </a:r>
                      <a:endParaRPr lang="it-IT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087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1" u="none" strike="noStrike" dirty="0">
                          <a:effectLst/>
                        </a:rPr>
                        <a:t>Potenza: n.1 nucleo familiare, n.1 donna;</a:t>
                      </a:r>
                      <a:endParaRPr lang="it-IT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087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1" u="none" strike="noStrike" dirty="0">
                          <a:effectLst/>
                        </a:rPr>
                        <a:t>Pietragalla: n.1 nucleo familiare;</a:t>
                      </a:r>
                      <a:endParaRPr lang="it-IT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02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849</Words>
  <Application>Microsoft Office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var(--heading-font-family)</vt:lpstr>
      <vt:lpstr>Tema di Office</vt:lpstr>
      <vt:lpstr>Servizio di Accoglienza e Integrazione  PROGETTO SAI n.1011 - Comune di Tito  Categoria Ordinari per complessivi n.26 beneficiari</vt:lpstr>
      <vt:lpstr>Presentazione standard di PowerPoint</vt:lpstr>
      <vt:lpstr>Beneficiari Accolti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Franco Ritrovato - Coop La Mimosa</cp:lastModifiedBy>
  <cp:revision>77</cp:revision>
  <dcterms:created xsi:type="dcterms:W3CDTF">2022-12-08T16:49:07Z</dcterms:created>
  <dcterms:modified xsi:type="dcterms:W3CDTF">2022-12-19T16:17:53Z</dcterms:modified>
</cp:coreProperties>
</file>